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P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84" autoAdjust="0"/>
  </p:normalViewPr>
  <p:slideViewPr>
    <p:cSldViewPr>
      <p:cViewPr>
        <p:scale>
          <a:sx n="90" d="100"/>
          <a:sy n="90" d="100"/>
        </p:scale>
        <p:origin x="54" y="19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A5187-3360-4A66-AD78-F9C140CBE298}" type="datetimeFigureOut">
              <a:rPr lang="es-PA" smtClean="0"/>
              <a:t>06/21/2012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841A6-BCD6-410C-8651-4D60CCFF909D}" type="slidenum">
              <a:rPr lang="es-PA" smtClean="0"/>
              <a:t>‹Nº›</a:t>
            </a:fld>
            <a:endParaRPr lang="es-P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A5187-3360-4A66-AD78-F9C140CBE298}" type="datetimeFigureOut">
              <a:rPr lang="es-PA" smtClean="0"/>
              <a:t>06/21/2012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841A6-BCD6-410C-8651-4D60CCFF909D}" type="slidenum">
              <a:rPr lang="es-PA" smtClean="0"/>
              <a:t>‹Nº›</a:t>
            </a:fld>
            <a:endParaRPr lang="es-P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A5187-3360-4A66-AD78-F9C140CBE298}" type="datetimeFigureOut">
              <a:rPr lang="es-PA" smtClean="0"/>
              <a:t>06/21/2012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841A6-BCD6-410C-8651-4D60CCFF909D}" type="slidenum">
              <a:rPr lang="es-PA" smtClean="0"/>
              <a:t>‹Nº›</a:t>
            </a:fld>
            <a:endParaRPr lang="es-P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A5187-3360-4A66-AD78-F9C140CBE298}" type="datetimeFigureOut">
              <a:rPr lang="es-PA" smtClean="0"/>
              <a:t>06/21/2012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841A6-BCD6-410C-8651-4D60CCFF909D}" type="slidenum">
              <a:rPr lang="es-PA" smtClean="0"/>
              <a:t>‹Nº›</a:t>
            </a:fld>
            <a:endParaRPr lang="es-P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A5187-3360-4A66-AD78-F9C140CBE298}" type="datetimeFigureOut">
              <a:rPr lang="es-PA" smtClean="0"/>
              <a:t>06/21/2012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841A6-BCD6-410C-8651-4D60CCFF909D}" type="slidenum">
              <a:rPr lang="es-PA" smtClean="0"/>
              <a:t>‹Nº›</a:t>
            </a:fld>
            <a:endParaRPr lang="es-P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A5187-3360-4A66-AD78-F9C140CBE298}" type="datetimeFigureOut">
              <a:rPr lang="es-PA" smtClean="0"/>
              <a:t>06/21/2012</a:t>
            </a:fld>
            <a:endParaRPr lang="es-P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841A6-BCD6-410C-8651-4D60CCFF909D}" type="slidenum">
              <a:rPr lang="es-PA" smtClean="0"/>
              <a:t>‹Nº›</a:t>
            </a:fld>
            <a:endParaRPr lang="es-P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A5187-3360-4A66-AD78-F9C140CBE298}" type="datetimeFigureOut">
              <a:rPr lang="es-PA" smtClean="0"/>
              <a:t>06/21/2012</a:t>
            </a:fld>
            <a:endParaRPr lang="es-P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841A6-BCD6-410C-8651-4D60CCFF909D}" type="slidenum">
              <a:rPr lang="es-PA" smtClean="0"/>
              <a:t>‹Nº›</a:t>
            </a:fld>
            <a:endParaRPr lang="es-P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A5187-3360-4A66-AD78-F9C140CBE298}" type="datetimeFigureOut">
              <a:rPr lang="es-PA" smtClean="0"/>
              <a:t>06/21/2012</a:t>
            </a:fld>
            <a:endParaRPr lang="es-P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841A6-BCD6-410C-8651-4D60CCFF909D}" type="slidenum">
              <a:rPr lang="es-PA" smtClean="0"/>
              <a:t>‹Nº›</a:t>
            </a:fld>
            <a:endParaRPr lang="es-P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A5187-3360-4A66-AD78-F9C140CBE298}" type="datetimeFigureOut">
              <a:rPr lang="es-PA" smtClean="0"/>
              <a:t>06/21/2012</a:t>
            </a:fld>
            <a:endParaRPr lang="es-P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841A6-BCD6-410C-8651-4D60CCFF909D}" type="slidenum">
              <a:rPr lang="es-PA" smtClean="0"/>
              <a:t>‹Nº›</a:t>
            </a:fld>
            <a:endParaRPr lang="es-P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A5187-3360-4A66-AD78-F9C140CBE298}" type="datetimeFigureOut">
              <a:rPr lang="es-PA" smtClean="0"/>
              <a:t>06/21/2012</a:t>
            </a:fld>
            <a:endParaRPr lang="es-P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841A6-BCD6-410C-8651-4D60CCFF909D}" type="slidenum">
              <a:rPr lang="es-PA" smtClean="0"/>
              <a:t>‹Nº›</a:t>
            </a:fld>
            <a:endParaRPr lang="es-P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A5187-3360-4A66-AD78-F9C140CBE298}" type="datetimeFigureOut">
              <a:rPr lang="es-PA" smtClean="0"/>
              <a:t>06/21/2012</a:t>
            </a:fld>
            <a:endParaRPr lang="es-P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841A6-BCD6-410C-8651-4D60CCFF909D}" type="slidenum">
              <a:rPr lang="es-PA" smtClean="0"/>
              <a:t>‹Nº›</a:t>
            </a:fld>
            <a:endParaRPr lang="es-PA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A5187-3360-4A66-AD78-F9C140CBE298}" type="datetimeFigureOut">
              <a:rPr lang="es-PA" smtClean="0"/>
              <a:t>06/21/2012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841A6-BCD6-410C-8651-4D60CCFF909D}" type="slidenum">
              <a:rPr lang="es-PA" smtClean="0"/>
              <a:t>‹Nº›</a:t>
            </a:fld>
            <a:endParaRPr lang="es-PA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56126" y="662831"/>
            <a:ext cx="7117180" cy="1254001"/>
          </a:xfrm>
        </p:spPr>
        <p:txBody>
          <a:bodyPr/>
          <a:lstStyle/>
          <a:p>
            <a:r>
              <a:rPr lang="es-ES" b="1" dirty="0">
                <a:latin typeface="Constantia" pitchFamily="18" charset="0"/>
              </a:rPr>
              <a:t>Generador de Van Der </a:t>
            </a:r>
            <a:r>
              <a:rPr lang="es-ES" b="1" dirty="0" err="1">
                <a:latin typeface="Constantia" pitchFamily="18" charset="0"/>
              </a:rPr>
              <a:t>Graaf</a:t>
            </a:r>
            <a:r>
              <a:rPr lang="es-ES" b="1" dirty="0">
                <a:latin typeface="Constantia" pitchFamily="18" charset="0"/>
              </a:rPr>
              <a:t/>
            </a:r>
            <a:br>
              <a:rPr lang="es-ES" b="1" dirty="0">
                <a:latin typeface="Constantia" pitchFamily="18" charset="0"/>
              </a:rPr>
            </a:br>
            <a:endParaRPr lang="es-PA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234966" cy="1027884"/>
          </a:xfrm>
        </p:spPr>
        <p:txBody>
          <a:bodyPr>
            <a:normAutofit fontScale="77500" lnSpcReduction="20000"/>
          </a:bodyPr>
          <a:lstStyle/>
          <a:p>
            <a:r>
              <a:rPr lang="es-PA" dirty="0" smtClean="0"/>
              <a:t> </a:t>
            </a:r>
            <a:r>
              <a:rPr lang="es-PA" sz="3600" b="1" dirty="0" smtClean="0"/>
              <a:t>*</a:t>
            </a:r>
            <a:r>
              <a:rPr lang="es-PA" sz="4000" dirty="0" smtClean="0">
                <a:latin typeface="Cooper Black" pitchFamily="18" charset="0"/>
              </a:rPr>
              <a:t>Cinthya </a:t>
            </a:r>
            <a:r>
              <a:rPr lang="es-PA" sz="4000" dirty="0" err="1">
                <a:latin typeface="Cooper Black" pitchFamily="18" charset="0"/>
              </a:rPr>
              <a:t>B</a:t>
            </a:r>
            <a:r>
              <a:rPr lang="es-PA" sz="4000" dirty="0" err="1" smtClean="0">
                <a:latin typeface="Cooper Black" pitchFamily="18" charset="0"/>
              </a:rPr>
              <a:t>irminghan</a:t>
            </a:r>
            <a:endParaRPr lang="es-PA" sz="4000" dirty="0" smtClean="0">
              <a:latin typeface="Cooper Black" pitchFamily="18" charset="0"/>
            </a:endParaRPr>
          </a:p>
          <a:p>
            <a:r>
              <a:rPr lang="es-PA" sz="4000" dirty="0" smtClean="0">
                <a:latin typeface="Cooper Black" pitchFamily="18" charset="0"/>
              </a:rPr>
              <a:t> *</a:t>
            </a:r>
            <a:r>
              <a:rPr lang="es-PA" sz="4000" dirty="0" err="1" smtClean="0">
                <a:latin typeface="Cooper Black" pitchFamily="18" charset="0"/>
              </a:rPr>
              <a:t>Gisselle</a:t>
            </a:r>
            <a:r>
              <a:rPr lang="es-PA" sz="4000" dirty="0" smtClean="0">
                <a:latin typeface="Cooper Black" pitchFamily="18" charset="0"/>
              </a:rPr>
              <a:t> </a:t>
            </a:r>
            <a:r>
              <a:rPr lang="es-PA" sz="4000" dirty="0" err="1" smtClean="0">
                <a:latin typeface="Cooper Black" pitchFamily="18" charset="0"/>
              </a:rPr>
              <a:t>Quiel</a:t>
            </a:r>
            <a:endParaRPr lang="es-PA" sz="4000" dirty="0">
              <a:latin typeface="Cooper Black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984" y="1484784"/>
            <a:ext cx="2517353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796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7584" y="836712"/>
            <a:ext cx="7632848" cy="518457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s-ES" sz="3900" b="1" dirty="0">
                <a:latin typeface="Comic Sans MS" pitchFamily="66" charset="0"/>
              </a:rPr>
              <a:t>Introducción:</a:t>
            </a:r>
            <a:endParaRPr lang="es-MX" sz="3900" b="1" dirty="0">
              <a:latin typeface="Comic Sans MS" pitchFamily="66" charset="0"/>
            </a:endParaRPr>
          </a:p>
          <a:p>
            <a:endParaRPr lang="es-ES" dirty="0">
              <a:latin typeface="Constantia" pitchFamily="18" charset="0"/>
            </a:endParaRPr>
          </a:p>
          <a:p>
            <a:r>
              <a:rPr lang="es-ES" sz="2800" dirty="0">
                <a:latin typeface="Comic Sans MS" pitchFamily="66" charset="0"/>
              </a:rPr>
              <a:t>El generador  de Van Der </a:t>
            </a:r>
            <a:r>
              <a:rPr lang="es-ES" sz="2800" dirty="0" err="1">
                <a:latin typeface="Comic Sans MS" pitchFamily="66" charset="0"/>
              </a:rPr>
              <a:t>Graaf</a:t>
            </a:r>
            <a:r>
              <a:rPr lang="es-ES" sz="2800" dirty="0">
                <a:latin typeface="Comic Sans MS" pitchFamily="66" charset="0"/>
              </a:rPr>
              <a:t>  es un dispositivo que  a través de una banda  transporta  cargas positivas hacia una esfera hueca y  crea grandes  cantidades de corriente . </a:t>
            </a:r>
          </a:p>
          <a:p>
            <a:r>
              <a:rPr lang="es-ES" sz="2800" dirty="0">
                <a:latin typeface="Comic Sans MS" pitchFamily="66" charset="0"/>
              </a:rPr>
              <a:t> </a:t>
            </a:r>
          </a:p>
          <a:p>
            <a:r>
              <a:rPr lang="es-MX" sz="2800" dirty="0">
                <a:latin typeface="Comic Sans MS" pitchFamily="66" charset="0"/>
              </a:rPr>
              <a:t>Cuando se introduce un conductor cargado dentro de otro hueco y se ponen en contacto, toda la carga del primero pasa al segundo, cualquiera que sea la carga inicial del conductor </a:t>
            </a:r>
            <a:r>
              <a:rPr lang="es-MX" sz="2800" dirty="0" smtClean="0">
                <a:latin typeface="Comic Sans MS" pitchFamily="66" charset="0"/>
              </a:rPr>
              <a:t>hueco.</a:t>
            </a:r>
            <a:endParaRPr lang="es-MX" sz="2800" dirty="0">
              <a:latin typeface="Comic Sans MS" pitchFamily="66" charset="0"/>
            </a:endParaRPr>
          </a:p>
          <a:p>
            <a:endParaRPr lang="es-PA" dirty="0"/>
          </a:p>
        </p:txBody>
      </p:sp>
    </p:spTree>
    <p:extLst>
      <p:ext uri="{BB962C8B-B14F-4D97-AF65-F5344CB8AC3E}">
        <p14:creationId xmlns:p14="http://schemas.microsoft.com/office/powerpoint/2010/main" val="24464507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6384"/>
            <a:ext cx="3528392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127" y="312043"/>
            <a:ext cx="2360297" cy="3595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655094"/>
            <a:ext cx="3826999" cy="2870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22" b="25914"/>
          <a:stretch/>
        </p:blipFill>
        <p:spPr bwMode="auto">
          <a:xfrm>
            <a:off x="6216534" y="2109803"/>
            <a:ext cx="2991240" cy="247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591" y="4034630"/>
            <a:ext cx="2457649" cy="2490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5185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187624" y="5361825"/>
            <a:ext cx="7117180" cy="1470025"/>
          </a:xfrm>
        </p:spPr>
        <p:txBody>
          <a:bodyPr/>
          <a:lstStyle/>
          <a:p>
            <a:r>
              <a:rPr lang="es-ES" sz="4400" b="1" dirty="0" smtClean="0">
                <a:latin typeface="Constantia" pitchFamily="18" charset="0"/>
              </a:rPr>
              <a:t/>
            </a:r>
            <a:br>
              <a:rPr lang="es-ES" sz="4400" b="1" dirty="0" smtClean="0">
                <a:latin typeface="Constantia" pitchFamily="18" charset="0"/>
              </a:rPr>
            </a:br>
            <a:r>
              <a:rPr lang="es-ES" sz="4400" b="1" dirty="0">
                <a:latin typeface="Constantia" pitchFamily="18" charset="0"/>
              </a:rPr>
              <a:t/>
            </a:r>
            <a:br>
              <a:rPr lang="es-ES" sz="4400" b="1" dirty="0">
                <a:latin typeface="Constantia" pitchFamily="18" charset="0"/>
              </a:rPr>
            </a:br>
            <a:r>
              <a:rPr lang="es-ES" sz="4400" b="1" dirty="0" smtClean="0">
                <a:latin typeface="Constantia" pitchFamily="18" charset="0"/>
              </a:rPr>
              <a:t/>
            </a:r>
            <a:br>
              <a:rPr lang="es-ES" sz="4400" b="1" dirty="0" smtClean="0">
                <a:latin typeface="Constantia" pitchFamily="18" charset="0"/>
              </a:rPr>
            </a:br>
            <a:r>
              <a:rPr lang="es-ES" sz="4400" b="1" dirty="0">
                <a:latin typeface="Constantia" pitchFamily="18" charset="0"/>
              </a:rPr>
              <a:t/>
            </a:r>
            <a:br>
              <a:rPr lang="es-ES" sz="4400" b="1" dirty="0">
                <a:latin typeface="Constantia" pitchFamily="18" charset="0"/>
              </a:rPr>
            </a:br>
            <a:r>
              <a:rPr lang="es-ES" sz="4400" b="1" dirty="0" smtClean="0">
                <a:latin typeface="Constantia" pitchFamily="18" charset="0"/>
              </a:rPr>
              <a:t>Descripción</a:t>
            </a:r>
            <a:r>
              <a:rPr lang="es-ES" sz="4400" b="1" dirty="0">
                <a:latin typeface="Constantia" pitchFamily="18" charset="0"/>
              </a:rPr>
              <a:t>: </a:t>
            </a:r>
            <a:br>
              <a:rPr lang="es-ES" sz="4400" b="1" dirty="0">
                <a:latin typeface="Constantia" pitchFamily="18" charset="0"/>
              </a:rPr>
            </a:br>
            <a:r>
              <a:rPr lang="es-ES" sz="3200" dirty="0">
                <a:latin typeface="Constantia" pitchFamily="18" charset="0"/>
              </a:rPr>
              <a:t/>
            </a:r>
            <a:br>
              <a:rPr lang="es-ES" sz="3200" dirty="0">
                <a:latin typeface="Constantia" pitchFamily="18" charset="0"/>
              </a:rPr>
            </a:br>
            <a:r>
              <a:rPr lang="es-ES" sz="3200" dirty="0">
                <a:latin typeface="Constantia" pitchFamily="18" charset="0"/>
              </a:rPr>
              <a:t>El generador tiene seis partes principales:</a:t>
            </a:r>
            <a:br>
              <a:rPr lang="es-ES" sz="3200" dirty="0">
                <a:latin typeface="Constantia" pitchFamily="18" charset="0"/>
              </a:rPr>
            </a:br>
            <a:r>
              <a:rPr lang="es-ES" sz="3200" dirty="0">
                <a:latin typeface="Constantia" pitchFamily="18" charset="0"/>
              </a:rPr>
              <a:t/>
            </a:r>
            <a:br>
              <a:rPr lang="es-ES" sz="3200" dirty="0">
                <a:latin typeface="Constantia" pitchFamily="18" charset="0"/>
              </a:rPr>
            </a:br>
            <a:r>
              <a:rPr lang="es-ES" sz="3200" dirty="0">
                <a:latin typeface="Constantia" pitchFamily="18" charset="0"/>
              </a:rPr>
              <a:t>-Esfera metálica hueca</a:t>
            </a:r>
            <a:br>
              <a:rPr lang="es-ES" sz="3200" dirty="0">
                <a:latin typeface="Constantia" pitchFamily="18" charset="0"/>
              </a:rPr>
            </a:br>
            <a:r>
              <a:rPr lang="es-ES" sz="3200" dirty="0">
                <a:latin typeface="Constantia" pitchFamily="18" charset="0"/>
              </a:rPr>
              <a:t>-Banda transportadora</a:t>
            </a:r>
            <a:br>
              <a:rPr lang="es-ES" sz="3200" dirty="0">
                <a:latin typeface="Constantia" pitchFamily="18" charset="0"/>
              </a:rPr>
            </a:br>
            <a:r>
              <a:rPr lang="es-ES" sz="3200" dirty="0">
                <a:latin typeface="Constantia" pitchFamily="18" charset="0"/>
              </a:rPr>
              <a:t>-Rotor superior </a:t>
            </a:r>
            <a:br>
              <a:rPr lang="es-ES" sz="3200" dirty="0">
                <a:latin typeface="Constantia" pitchFamily="18" charset="0"/>
              </a:rPr>
            </a:br>
            <a:r>
              <a:rPr lang="es-ES" sz="3200" dirty="0">
                <a:latin typeface="Constantia" pitchFamily="18" charset="0"/>
              </a:rPr>
              <a:t>-Rotor inferior</a:t>
            </a:r>
            <a:br>
              <a:rPr lang="es-ES" sz="3200" dirty="0">
                <a:latin typeface="Constantia" pitchFamily="18" charset="0"/>
              </a:rPr>
            </a:br>
            <a:r>
              <a:rPr lang="es-ES" sz="3200" dirty="0">
                <a:latin typeface="Constantia" pitchFamily="18" charset="0"/>
              </a:rPr>
              <a:t>-Peine </a:t>
            </a:r>
            <a:r>
              <a:rPr lang="es-ES" sz="3200" dirty="0" err="1">
                <a:latin typeface="Constantia" pitchFamily="18" charset="0"/>
              </a:rPr>
              <a:t>ionizador</a:t>
            </a:r>
            <a:r>
              <a:rPr lang="es-ES" sz="3200" dirty="0">
                <a:latin typeface="Constantia" pitchFamily="18" charset="0"/>
              </a:rPr>
              <a:t/>
            </a:r>
            <a:br>
              <a:rPr lang="es-ES" sz="3200" dirty="0">
                <a:latin typeface="Constantia" pitchFamily="18" charset="0"/>
              </a:rPr>
            </a:br>
            <a:r>
              <a:rPr lang="es-ES" sz="3200" dirty="0">
                <a:latin typeface="Constantia" pitchFamily="18" charset="0"/>
              </a:rPr>
              <a:t>-Peine recolector</a:t>
            </a:r>
            <a:r>
              <a:rPr lang="es-MX" sz="3200" dirty="0">
                <a:latin typeface="Constantia" pitchFamily="18" charset="0"/>
              </a:rPr>
              <a:t/>
            </a:r>
            <a:br>
              <a:rPr lang="es-MX" sz="3200" dirty="0">
                <a:latin typeface="Constantia" pitchFamily="18" charset="0"/>
              </a:rPr>
            </a:br>
            <a:endParaRPr lang="es-PA" sz="3200" dirty="0"/>
          </a:p>
        </p:txBody>
      </p:sp>
    </p:spTree>
    <p:extLst>
      <p:ext uri="{BB962C8B-B14F-4D97-AF65-F5344CB8AC3E}">
        <p14:creationId xmlns:p14="http://schemas.microsoft.com/office/powerpoint/2010/main" val="3790062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971600" y="908720"/>
            <a:ext cx="7560840" cy="5040560"/>
          </a:xfrm>
        </p:spPr>
        <p:txBody>
          <a:bodyPr>
            <a:normAutofit fontScale="92500" lnSpcReduction="10000"/>
          </a:bodyPr>
          <a:lstStyle/>
          <a:p>
            <a:r>
              <a:rPr lang="es-ES" sz="3500" b="1" dirty="0">
                <a:latin typeface="Comic Sans MS" pitchFamily="66" charset="0"/>
              </a:rPr>
              <a:t>Funcionamiento</a:t>
            </a:r>
            <a:r>
              <a:rPr lang="es-ES" sz="3500" dirty="0">
                <a:latin typeface="Comic Sans MS" pitchFamily="66" charset="0"/>
              </a:rPr>
              <a:t>:</a:t>
            </a:r>
          </a:p>
          <a:p>
            <a:endParaRPr lang="es-ES" dirty="0">
              <a:latin typeface="Constantia" pitchFamily="18" charset="0"/>
            </a:endParaRPr>
          </a:p>
          <a:p>
            <a:r>
              <a:rPr lang="es-ES" sz="2800" dirty="0">
                <a:latin typeface="Comic Sans MS" pitchFamily="66" charset="0"/>
              </a:rPr>
              <a:t>La banda transporta carga eléctrica que se forma en la ionización del aire por el efecto punta que genera el peine </a:t>
            </a:r>
            <a:r>
              <a:rPr lang="es-ES" sz="2800" dirty="0" err="1">
                <a:latin typeface="Comic Sans MS" pitchFamily="66" charset="0"/>
              </a:rPr>
              <a:t>ionizador</a:t>
            </a:r>
            <a:r>
              <a:rPr lang="es-ES" sz="2800" dirty="0">
                <a:latin typeface="Comic Sans MS" pitchFamily="66" charset="0"/>
              </a:rPr>
              <a:t>, el cual esta conectado a tierra física . La banda y el rotor adquieren cargas iguales pero de diferente signo. Entonces el peine </a:t>
            </a:r>
            <a:r>
              <a:rPr lang="es-ES" sz="2800" dirty="0" err="1">
                <a:latin typeface="Comic Sans MS" pitchFamily="66" charset="0"/>
              </a:rPr>
              <a:t>ionizador</a:t>
            </a:r>
            <a:r>
              <a:rPr lang="es-ES" sz="2800" dirty="0">
                <a:latin typeface="Comic Sans MS" pitchFamily="66" charset="0"/>
              </a:rPr>
              <a:t> atrae las cargas con signo positivo y las cargas con signo negativo se transportan a través de la banda hasta que el peine recolector las atrae para ser colocadas en la esfera metálica hueca</a:t>
            </a:r>
            <a:r>
              <a:rPr lang="es-ES" dirty="0" smtClean="0">
                <a:latin typeface="Constantia" pitchFamily="18" charset="0"/>
              </a:rPr>
              <a:t>.</a:t>
            </a:r>
            <a:endParaRPr lang="es-ES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396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43608" y="908720"/>
            <a:ext cx="7056784" cy="5256584"/>
          </a:xfrm>
        </p:spPr>
        <p:txBody>
          <a:bodyPr>
            <a:normAutofit/>
          </a:bodyPr>
          <a:lstStyle/>
          <a:p>
            <a:pPr algn="ctr"/>
            <a:r>
              <a:rPr lang="es-PA" sz="2800" b="1" dirty="0">
                <a:latin typeface="Comic Sans MS" pitchFamily="66" charset="0"/>
              </a:rPr>
              <a:t>Conclusión</a:t>
            </a:r>
            <a:endParaRPr lang="es-PA" sz="2800" dirty="0">
              <a:latin typeface="Comic Sans MS" pitchFamily="66" charset="0"/>
            </a:endParaRPr>
          </a:p>
          <a:p>
            <a:r>
              <a:rPr lang="es-PA" dirty="0">
                <a:latin typeface="Comic Sans MS" pitchFamily="66" charset="0"/>
              </a:rPr>
              <a:t/>
            </a:r>
            <a:br>
              <a:rPr lang="es-PA" dirty="0">
                <a:latin typeface="Comic Sans MS" pitchFamily="66" charset="0"/>
              </a:rPr>
            </a:br>
            <a:r>
              <a:rPr lang="es-PA" sz="2800" dirty="0">
                <a:latin typeface="Comic Sans MS" pitchFamily="66" charset="0"/>
              </a:rPr>
              <a:t>El generador de Van de </a:t>
            </a:r>
            <a:r>
              <a:rPr lang="es-PA" sz="2800" dirty="0" err="1">
                <a:latin typeface="Comic Sans MS" pitchFamily="66" charset="0"/>
              </a:rPr>
              <a:t>Graff</a:t>
            </a:r>
            <a:r>
              <a:rPr lang="es-PA" sz="2800" dirty="0">
                <a:latin typeface="Comic Sans MS" pitchFamily="66" charset="0"/>
              </a:rPr>
              <a:t> produce la electricidad estática es la reunión de electrones en </a:t>
            </a:r>
            <a:r>
              <a:rPr lang="es-PA" sz="2800" dirty="0" smtClean="0">
                <a:latin typeface="Comic Sans MS" pitchFamily="66" charset="0"/>
              </a:rPr>
              <a:t>reposo </a:t>
            </a:r>
            <a:r>
              <a:rPr lang="es-PA" sz="2800" dirty="0">
                <a:latin typeface="Comic Sans MS" pitchFamily="66" charset="0"/>
              </a:rPr>
              <a:t>que se transfieren al cuerpo que entre en contacto con el, siempre y cuando este </a:t>
            </a:r>
            <a:r>
              <a:rPr lang="es-PA" sz="2800" dirty="0" smtClean="0">
                <a:latin typeface="Comic Sans MS" pitchFamily="66" charset="0"/>
              </a:rPr>
              <a:t>cuerpo</a:t>
            </a:r>
            <a:r>
              <a:rPr lang="es-PA" sz="2800" dirty="0">
                <a:latin typeface="Comic Sans MS" pitchFamily="66" charset="0"/>
              </a:rPr>
              <a:t> </a:t>
            </a:r>
            <a:r>
              <a:rPr lang="es-PA" sz="2800" dirty="0" smtClean="0">
                <a:latin typeface="Comic Sans MS" pitchFamily="66" charset="0"/>
              </a:rPr>
              <a:t>tenga </a:t>
            </a:r>
            <a:r>
              <a:rPr lang="es-PA" sz="2800" dirty="0">
                <a:latin typeface="Comic Sans MS" pitchFamily="66" charset="0"/>
              </a:rPr>
              <a:t>diferente carga o menor carga. La electricidad Estática se puede transferir a un </a:t>
            </a:r>
            <a:r>
              <a:rPr lang="es-PA" sz="2800" dirty="0" smtClean="0">
                <a:latin typeface="Comic Sans MS" pitchFamily="66" charset="0"/>
              </a:rPr>
              <a:t>cuerpo que </a:t>
            </a:r>
            <a:r>
              <a:rPr lang="es-PA" sz="2800" dirty="0">
                <a:latin typeface="Comic Sans MS" pitchFamily="66" charset="0"/>
              </a:rPr>
              <a:t>esta aislado, y este gana aún más </a:t>
            </a:r>
            <a:r>
              <a:rPr lang="es-PA" sz="2800" dirty="0" smtClean="0">
                <a:latin typeface="Comic Sans MS" pitchFamily="66" charset="0"/>
              </a:rPr>
              <a:t>cargas.</a:t>
            </a:r>
            <a:r>
              <a:rPr lang="es-PA" sz="2800" dirty="0">
                <a:latin typeface="Comic Sans MS" pitchFamily="66" charset="0"/>
              </a:rPr>
              <a:t/>
            </a:r>
            <a:br>
              <a:rPr lang="es-PA" sz="2800" dirty="0">
                <a:latin typeface="Comic Sans MS" pitchFamily="66" charset="0"/>
              </a:rPr>
            </a:br>
            <a:endParaRPr lang="es-PA" sz="2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227486"/>
      </p:ext>
    </p:extLst>
  </p:cSld>
  <p:clrMapOvr>
    <a:masterClrMapping/>
  </p:clrMapOvr>
</p:sld>
</file>

<file path=ppt/theme/theme1.xml><?xml version="1.0" encoding="utf-8"?>
<a:theme xmlns:a="http://schemas.openxmlformats.org/drawingml/2006/main" name="Verano">
  <a:themeElements>
    <a:clrScheme name="Forma de onda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Veran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an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TC101972873[[fn=Verano]]</Template>
  <TotalTime>46</TotalTime>
  <Words>166</Words>
  <Application>Microsoft Office PowerPoint</Application>
  <PresentationFormat>Presentación en pantalla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Verano</vt:lpstr>
      <vt:lpstr>Generador de Van Der Graaf </vt:lpstr>
      <vt:lpstr>Presentación de PowerPoint</vt:lpstr>
      <vt:lpstr>Presentación de PowerPoint</vt:lpstr>
      <vt:lpstr>    Descripción:   El generador tiene seis partes principales:  -Esfera metálica hueca -Banda transportadora -Rotor superior  -Rotor inferior -Peine ionizador -Peine recolector 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Generador de Van Der Graaf</dc:title>
  <dc:creator>Cinthya Birminghan</dc:creator>
  <cp:lastModifiedBy>Cinthya Birminghan</cp:lastModifiedBy>
  <cp:revision>4</cp:revision>
  <dcterms:created xsi:type="dcterms:W3CDTF">2012-06-21T19:09:25Z</dcterms:created>
  <dcterms:modified xsi:type="dcterms:W3CDTF">2012-06-21T19:55:38Z</dcterms:modified>
</cp:coreProperties>
</file>